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21"/>
  </p:notesMasterIdLst>
  <p:sldIdLst>
    <p:sldId id="306" r:id="rId5"/>
    <p:sldId id="337" r:id="rId6"/>
    <p:sldId id="342" r:id="rId7"/>
    <p:sldId id="341" r:id="rId8"/>
    <p:sldId id="343" r:id="rId9"/>
    <p:sldId id="349" r:id="rId10"/>
    <p:sldId id="350" r:id="rId11"/>
    <p:sldId id="352" r:id="rId12"/>
    <p:sldId id="351" r:id="rId13"/>
    <p:sldId id="356" r:id="rId14"/>
    <p:sldId id="357" r:id="rId15"/>
    <p:sldId id="358" r:id="rId16"/>
    <p:sldId id="353" r:id="rId17"/>
    <p:sldId id="354" r:id="rId18"/>
    <p:sldId id="355" r:id="rId19"/>
    <p:sldId id="320" r:id="rId20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FFDF7F"/>
    <a:srgbClr val="E400F6"/>
    <a:srgbClr val="522D80"/>
    <a:srgbClr val="FF997F"/>
    <a:srgbClr val="B2FF99"/>
    <a:srgbClr val="CC99FF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7B3A5-E1EA-4F4C-9531-6207AB9D67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53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nvidia.com/downloads/embedded/l4t/r35_release_v3.1/sd_card_b49/jp511-xnx-sd-card-image.zip/" TargetMode="External"/><Relationship Id="rId3" Type="http://schemas.microsoft.com/office/2007/relationships/media" Target="../media/media2.mp4"/><Relationship Id="rId7" Type="http://schemas.openxmlformats.org/officeDocument/2006/relationships/image" Target="../media/image46.png"/><Relationship Id="rId12" Type="http://schemas.openxmlformats.org/officeDocument/2006/relationships/image" Target="../media/image4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5.png"/><Relationship Id="rId11" Type="http://schemas.openxmlformats.org/officeDocument/2006/relationships/image" Target="../media/image47.png"/><Relationship Id="rId5" Type="http://schemas.openxmlformats.org/officeDocument/2006/relationships/slideLayout" Target="../slideLayouts/slideLayout2.xml"/><Relationship Id="rId10" Type="http://schemas.openxmlformats.org/officeDocument/2006/relationships/hyperlink" Target="https://developer.nvidia.com/embedded/learn/get-started-jetson-xavier-nx-devkit#prepare" TargetMode="External"/><Relationship Id="rId4" Type="http://schemas.openxmlformats.org/officeDocument/2006/relationships/video" Target="../media/media2.mp4"/><Relationship Id="rId9" Type="http://schemas.openxmlformats.org/officeDocument/2006/relationships/hyperlink" Target="https://developer.nvidia.com/embedded/jetpack-sdk-511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hyperlink" Target="https://developer.nvidia.com/embedded/jetpack-sdk-511" TargetMode="External"/><Relationship Id="rId7" Type="http://schemas.openxmlformats.org/officeDocument/2006/relationships/image" Target="../media/image47.png"/><Relationship Id="rId2" Type="http://schemas.openxmlformats.org/officeDocument/2006/relationships/hyperlink" Target="https://developer.nvidia.com/downloads/embedded/l4t/r35_release_v3.1/sd_card_b49/jp511-xnx-sd-card-image.zip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9.png"/><Relationship Id="rId4" Type="http://schemas.openxmlformats.org/officeDocument/2006/relationships/hyperlink" Target="https://developer.nvidia.com/embedded/learn/get-started-jetson-xavier-nx-devkit#prepare" TargetMode="External"/><Relationship Id="rId9" Type="http://schemas.openxmlformats.org/officeDocument/2006/relationships/image" Target="../media/image5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ros.org/noetic/Installation/Ubuntu" TargetMode="External"/><Relationship Id="rId2" Type="http://schemas.openxmlformats.org/officeDocument/2006/relationships/hyperlink" Target="https://docs.ros.org/en/galactic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f1tenth.org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youtu.be/YFQzyfXV6Rw?feature=share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autodrive-ecosystem.github.io/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sites.google.com/view/opencav/" TargetMode="Externa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jpg"/><Relationship Id="rId18" Type="http://schemas.openxmlformats.org/officeDocument/2006/relationships/image" Target="../media/image22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hyperlink" Target="https://youtu.be/Rq7Wwcwn1uk?feature=shared" TargetMode="External"/><Relationship Id="rId17" Type="http://schemas.openxmlformats.org/officeDocument/2006/relationships/hyperlink" Target="https://youtu.be/YIZz_8rLgZQ?feature=shared" TargetMode="External"/><Relationship Id="rId2" Type="http://schemas.openxmlformats.org/officeDocument/2006/relationships/hyperlink" Target="https://autodrive-ecosystem.github.io/" TargetMode="External"/><Relationship Id="rId16" Type="http://schemas.openxmlformats.org/officeDocument/2006/relationships/hyperlink" Target="https://youtu.be/PLW1-sYW6Hw?feature=share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s://youtu.be/t0CgNR_LgrQ?feature=shared" TargetMode="External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7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github.com/Tinker-Twins/AutoDRIVE/releases/tag/Devkit-0.3.0" TargetMode="External"/><Relationship Id="rId7" Type="http://schemas.openxmlformats.org/officeDocument/2006/relationships/image" Target="../media/image37.png"/><Relationship Id="rId2" Type="http://schemas.openxmlformats.org/officeDocument/2006/relationships/hyperlink" Target="https://github.com/Tinker-Twins/AutoDRIVE/releases/tag/Simulator-0.3.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inker-Twins/AutoDRIVE/blob/AutoDRIVE-Testbed/Documents/BOM.pdf" TargetMode="External"/><Relationship Id="rId5" Type="http://schemas.openxmlformats.org/officeDocument/2006/relationships/hyperlink" Target="https://github.com/Tinker-Twins/AutoDRIVE/blob/AutoDRIVE-Testbed/Documents/Nigel%20-%20Assembly%20Guide.pdf" TargetMode="External"/><Relationship Id="rId4" Type="http://schemas.openxmlformats.org/officeDocument/2006/relationships/hyperlink" Target="https://www.linkedin.com/posts/samaktanmay_digital-twin-of-f1tenth-in-autodrive-simulator-activity-7127361538797047808-4jzV?utm_source=share&amp;utm_medium=member_desktop" TargetMode="External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downloads/embedded/l4t/r35_release_v3.1/sd_card_b49/jp511-xnx-sd-card-image.zip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hyperlink" Target="https://developer.nvidia.com/embedded/learn/get-started-jetson-xavier-nx-devkit#prepare" TargetMode="External"/><Relationship Id="rId4" Type="http://schemas.openxmlformats.org/officeDocument/2006/relationships/hyperlink" Target="https://developer.nvidia.com/embedded/jetpack-sdk-51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Update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teering Calibration - After-converted">
            <a:hlinkClick r:id="" action="ppaction://media"/>
            <a:extLst>
              <a:ext uri="{FF2B5EF4-FFF2-40B4-BE49-F238E27FC236}">
                <a16:creationId xmlns:a16="http://schemas.microsoft.com/office/drawing/2014/main" id="{477BD1CA-8AD0-E524-FD79-56BD6E971C8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61.4308"/>
                </p14:media>
              </p:ext>
            </p:extLst>
          </p:nvPr>
        </p:nvPicPr>
        <p:blipFill rotWithShape="1">
          <a:blip r:embed="rId6"/>
          <a:srcRect r="28837"/>
          <a:stretch>
            <a:fillRect/>
          </a:stretch>
        </p:blipFill>
        <p:spPr>
          <a:xfrm rot="5400000">
            <a:off x="8799743" y="1922609"/>
            <a:ext cx="3445168" cy="2743200"/>
          </a:xfrm>
          <a:prstGeom prst="rect">
            <a:avLst/>
          </a:prstGeom>
        </p:spPr>
      </p:pic>
      <p:pic>
        <p:nvPicPr>
          <p:cNvPr id="9" name="Steering Calibration - Before-converted">
            <a:hlinkClick r:id="" action="ppaction://media"/>
            <a:extLst>
              <a:ext uri="{FF2B5EF4-FFF2-40B4-BE49-F238E27FC236}">
                <a16:creationId xmlns:a16="http://schemas.microsoft.com/office/drawing/2014/main" id="{60F1EA20-DAC6-EB25-87C6-15AD7A2D3AA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r="28837"/>
          <a:stretch>
            <a:fillRect/>
          </a:stretch>
        </p:blipFill>
        <p:spPr>
          <a:xfrm rot="5400000">
            <a:off x="5745015" y="1922609"/>
            <a:ext cx="3445168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F1TENTH Update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Reflash microSD Card with L4T Ubuntu 20.04</a:t>
            </a:r>
          </a:p>
          <a:p>
            <a:pPr lvl="1"/>
            <a:r>
              <a:rPr lang="en-US" dirty="0" err="1">
                <a:hlinkClick r:id="rId8"/>
              </a:rPr>
              <a:t>JetPack</a:t>
            </a:r>
            <a:r>
              <a:rPr lang="en-US" dirty="0">
                <a:hlinkClick r:id="rId8"/>
              </a:rPr>
              <a:t> 5.1.1</a:t>
            </a:r>
            <a:endParaRPr lang="en-US" dirty="0"/>
          </a:p>
          <a:p>
            <a:pPr lvl="1"/>
            <a:r>
              <a:rPr lang="en-US" dirty="0"/>
              <a:t>Flashing instructions </a:t>
            </a:r>
            <a:r>
              <a:rPr lang="en-US" dirty="0">
                <a:hlinkClick r:id="rId9"/>
              </a:rPr>
              <a:t>[1]</a:t>
            </a:r>
            <a:r>
              <a:rPr lang="en-US" dirty="0"/>
              <a:t> </a:t>
            </a:r>
            <a:r>
              <a:rPr lang="en-US" dirty="0">
                <a:hlinkClick r:id="rId10"/>
              </a:rPr>
              <a:t>[2]</a:t>
            </a:r>
            <a:endParaRPr lang="en-US" dirty="0"/>
          </a:p>
          <a:p>
            <a:r>
              <a:rPr lang="en-US" dirty="0"/>
              <a:t>Configure hardware/software</a:t>
            </a:r>
          </a:p>
          <a:p>
            <a:pPr lvl="1"/>
            <a:r>
              <a:rPr lang="en-US" dirty="0"/>
              <a:t>Install VNC for display forwarding</a:t>
            </a:r>
          </a:p>
          <a:p>
            <a:pPr lvl="1"/>
            <a:r>
              <a:rPr lang="en-US" dirty="0"/>
              <a:t>Install HDMI emulator</a:t>
            </a:r>
          </a:p>
          <a:p>
            <a:pPr lvl="1"/>
            <a:r>
              <a:rPr lang="en-US" dirty="0"/>
              <a:t>Install and configure Logitech F710 module</a:t>
            </a:r>
          </a:p>
          <a:p>
            <a:pPr lvl="1"/>
            <a:r>
              <a:rPr lang="en-US" dirty="0"/>
              <a:t>Hokuyo 10LX network configuration</a:t>
            </a:r>
          </a:p>
          <a:p>
            <a:pPr lvl="1"/>
            <a:r>
              <a:rPr lang="en-US" dirty="0"/>
              <a:t>VESC tuning and configuration</a:t>
            </a:r>
          </a:p>
          <a:p>
            <a:pPr lvl="1"/>
            <a:r>
              <a:rPr lang="en-US" dirty="0"/>
              <a:t>VESC calibration for odometry (</a:t>
            </a:r>
            <a:r>
              <a:rPr lang="en-US" dirty="0">
                <a:solidFill>
                  <a:srgbClr val="F16122"/>
                </a:solidFill>
              </a:rPr>
              <a:t>steer</a:t>
            </a:r>
            <a:r>
              <a:rPr lang="en-US" dirty="0"/>
              <a:t>/drive)</a:t>
            </a:r>
          </a:p>
          <a:p>
            <a:pPr lvl="1"/>
            <a:r>
              <a:rPr lang="en-US" dirty="0"/>
              <a:t>Static 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</a:rPr>
              <a:t>udev</a:t>
            </a:r>
            <a:r>
              <a:rPr lang="en-US" dirty="0"/>
              <a:t> rules for all peripherals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8D935D7-4CD1-2543-BE62-0F79D12F8B5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611" t="38058" r="69345" b="57929"/>
          <a:stretch/>
        </p:blipFill>
        <p:spPr>
          <a:xfrm>
            <a:off x="9150727" y="5164799"/>
            <a:ext cx="2743200" cy="294253"/>
          </a:xfrm>
          <a:prstGeom prst="rect">
            <a:avLst/>
          </a:prstGeom>
        </p:spPr>
      </p:pic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0EC9761D-252D-D5A2-2F3E-7532743F618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612" t="38059" r="69344" b="57927"/>
          <a:stretch/>
        </p:blipFill>
        <p:spPr>
          <a:xfrm>
            <a:off x="6095999" y="5164799"/>
            <a:ext cx="2743200" cy="2942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CC6FB0-9CD1-F9DA-D3B9-721A9DC05CD7}"/>
              </a:ext>
            </a:extLst>
          </p:cNvPr>
          <p:cNvSpPr txBox="1"/>
          <p:nvPr/>
        </p:nvSpPr>
        <p:spPr>
          <a:xfrm>
            <a:off x="7034627" y="5591980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Before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F5E8EC-9B4D-C7D7-0E58-C3496EB9EE05}"/>
              </a:ext>
            </a:extLst>
          </p:cNvPr>
          <p:cNvSpPr txBox="1"/>
          <p:nvPr/>
        </p:nvSpPr>
        <p:spPr>
          <a:xfrm>
            <a:off x="10165498" y="559198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20715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F1TENTH Update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Reflash microSD Card with L4T Ubuntu 20.04</a:t>
            </a:r>
          </a:p>
          <a:p>
            <a:pPr lvl="1"/>
            <a:r>
              <a:rPr lang="en-US" dirty="0" err="1">
                <a:hlinkClick r:id="rId2"/>
              </a:rPr>
              <a:t>JetPack</a:t>
            </a:r>
            <a:r>
              <a:rPr lang="en-US" dirty="0">
                <a:hlinkClick r:id="rId2"/>
              </a:rPr>
              <a:t> 5.1.1</a:t>
            </a:r>
            <a:endParaRPr lang="en-US" dirty="0"/>
          </a:p>
          <a:p>
            <a:pPr lvl="1"/>
            <a:r>
              <a:rPr lang="en-US" dirty="0"/>
              <a:t>Flashing instructions </a:t>
            </a:r>
            <a:r>
              <a:rPr lang="en-US" dirty="0">
                <a:hlinkClick r:id="rId3"/>
              </a:rPr>
              <a:t>[1]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[2]</a:t>
            </a:r>
            <a:endParaRPr lang="en-US" dirty="0"/>
          </a:p>
          <a:p>
            <a:r>
              <a:rPr lang="en-US" dirty="0"/>
              <a:t>Configure hardware/software</a:t>
            </a:r>
          </a:p>
          <a:p>
            <a:pPr lvl="1"/>
            <a:r>
              <a:rPr lang="en-US" dirty="0"/>
              <a:t>Install VNC for display forwarding</a:t>
            </a:r>
          </a:p>
          <a:p>
            <a:pPr lvl="1"/>
            <a:r>
              <a:rPr lang="en-US" dirty="0"/>
              <a:t>Install HDMI emulator</a:t>
            </a:r>
          </a:p>
          <a:p>
            <a:pPr lvl="1"/>
            <a:r>
              <a:rPr lang="en-US" dirty="0"/>
              <a:t>Install and configure Logitech F710 module</a:t>
            </a:r>
          </a:p>
          <a:p>
            <a:pPr lvl="1"/>
            <a:r>
              <a:rPr lang="en-US" dirty="0"/>
              <a:t>Hokuyo 10LX network configuration</a:t>
            </a:r>
          </a:p>
          <a:p>
            <a:pPr lvl="1"/>
            <a:r>
              <a:rPr lang="en-US" dirty="0"/>
              <a:t>VESC tuning and configuration</a:t>
            </a:r>
          </a:p>
          <a:p>
            <a:pPr lvl="1"/>
            <a:r>
              <a:rPr lang="en-US" dirty="0"/>
              <a:t>VESC calibration for odometry (steer/</a:t>
            </a:r>
            <a:r>
              <a:rPr lang="en-US" dirty="0">
                <a:solidFill>
                  <a:srgbClr val="F16122"/>
                </a:solidFill>
              </a:rPr>
              <a:t>drive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Static 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</a:rPr>
              <a:t>udev</a:t>
            </a:r>
            <a:r>
              <a:rPr lang="en-US" dirty="0"/>
              <a:t> rules for all peripherals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26621E0-D5D3-96FA-E3CE-1FACF31989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73" t="97197" r="87513" b="349"/>
          <a:stretch/>
        </p:blipFill>
        <p:spPr>
          <a:xfrm>
            <a:off x="8520658" y="3996541"/>
            <a:ext cx="2743200" cy="424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CD4992-899D-0E3F-92BD-55F3B9B0C5C5}"/>
              </a:ext>
            </a:extLst>
          </p:cNvPr>
          <p:cNvSpPr txBox="1"/>
          <p:nvPr/>
        </p:nvSpPr>
        <p:spPr>
          <a:xfrm>
            <a:off x="7034627" y="5591980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Before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8E4426-9F89-36D8-DFD6-F900989C8B71}"/>
              </a:ext>
            </a:extLst>
          </p:cNvPr>
          <p:cNvSpPr txBox="1"/>
          <p:nvPr/>
        </p:nvSpPr>
        <p:spPr>
          <a:xfrm>
            <a:off x="10165498" y="559198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After</a:t>
            </a:r>
          </a:p>
        </p:txBody>
      </p:sp>
      <p:pic>
        <p:nvPicPr>
          <p:cNvPr id="18" name="Picture 17" descr="A screen shot of a computer&#10;&#10;Description automatically generated">
            <a:extLst>
              <a:ext uri="{FF2B5EF4-FFF2-40B4-BE49-F238E27FC236}">
                <a16:creationId xmlns:a16="http://schemas.microsoft.com/office/drawing/2014/main" id="{CD37ED1C-FF25-F242-3F3B-71AFCEC3F9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608" t="15000" r="77891" b="81243"/>
          <a:stretch/>
        </p:blipFill>
        <p:spPr>
          <a:xfrm>
            <a:off x="6705597" y="5201415"/>
            <a:ext cx="1524001" cy="257636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0C793D5D-C90F-2AD8-A6E2-4558CF5301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608" t="15000" r="77891" b="81243"/>
          <a:stretch/>
        </p:blipFill>
        <p:spPr>
          <a:xfrm>
            <a:off x="9739857" y="5164531"/>
            <a:ext cx="1524001" cy="257636"/>
          </a:xfrm>
          <a:prstGeom prst="rect">
            <a:avLst/>
          </a:prstGeom>
        </p:spPr>
      </p:pic>
      <p:pic>
        <p:nvPicPr>
          <p:cNvPr id="25" name="Picture 24" descr="A tape measure next to a wheel&#10;&#10;Description automatically generated">
            <a:extLst>
              <a:ext uri="{FF2B5EF4-FFF2-40B4-BE49-F238E27FC236}">
                <a16:creationId xmlns:a16="http://schemas.microsoft.com/office/drawing/2014/main" id="{3AE36978-650B-F602-1AE1-5FD70FFF69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0658" y="1606131"/>
            <a:ext cx="2743200" cy="2057400"/>
          </a:xfrm>
          <a:prstGeom prst="rect">
            <a:avLst/>
          </a:prstGeom>
        </p:spPr>
      </p:pic>
      <p:pic>
        <p:nvPicPr>
          <p:cNvPr id="27" name="Picture 26" descr="A toy car on a checkered floor&#10;&#10;Description automatically generated">
            <a:extLst>
              <a:ext uri="{FF2B5EF4-FFF2-40B4-BE49-F238E27FC236}">
                <a16:creationId xmlns:a16="http://schemas.microsoft.com/office/drawing/2014/main" id="{6AFF6FF1-DF73-0A23-7985-FBD4F62AF05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0673" r="32084" b="25230"/>
          <a:stretch/>
        </p:blipFill>
        <p:spPr>
          <a:xfrm rot="5400000">
            <a:off x="5983078" y="2328650"/>
            <a:ext cx="2816638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3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F1TENTH Update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F1TENTH Track Setup</a:t>
            </a:r>
          </a:p>
          <a:p>
            <a:pPr lvl="1"/>
            <a:r>
              <a:rPr lang="en-US" dirty="0"/>
              <a:t>Small track in lab</a:t>
            </a:r>
          </a:p>
          <a:p>
            <a:pPr lvl="1"/>
            <a:r>
              <a:rPr lang="en-US" dirty="0"/>
              <a:t>Course track in terrace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Picture 7" descr="A person standing on a black pipe&#10;&#10;Description automatically generated">
            <a:extLst>
              <a:ext uri="{FF2B5EF4-FFF2-40B4-BE49-F238E27FC236}">
                <a16:creationId xmlns:a16="http://schemas.microsoft.com/office/drawing/2014/main" id="{31728E56-CAC4-43BE-77E2-31F22759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499" y="1571625"/>
            <a:ext cx="5803900" cy="4352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55443D-545D-2DDB-A546-402CCB748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77" y="3181350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Autoware</a:t>
            </a:r>
            <a:r>
              <a:rPr lang="en-US" dirty="0"/>
              <a:t> Update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Platforms</a:t>
            </a:r>
          </a:p>
          <a:p>
            <a:pPr lvl="1"/>
            <a:r>
              <a:rPr lang="en-US" dirty="0"/>
              <a:t>Alienware X15 R2</a:t>
            </a:r>
          </a:p>
          <a:p>
            <a:pPr lvl="1"/>
            <a:r>
              <a:rPr lang="en-US" dirty="0"/>
              <a:t>Jetson Xavier NX</a:t>
            </a:r>
          </a:p>
          <a:p>
            <a:r>
              <a:rPr lang="en-US" dirty="0"/>
              <a:t>Install </a:t>
            </a:r>
            <a:r>
              <a:rPr lang="en-US" dirty="0" err="1"/>
              <a:t>Autoware</a:t>
            </a:r>
            <a:r>
              <a:rPr lang="en-US" dirty="0"/>
              <a:t> Core/Universe</a:t>
            </a:r>
          </a:p>
          <a:p>
            <a:pPr lvl="1"/>
            <a:r>
              <a:rPr lang="en-US" dirty="0"/>
              <a:t>F1TENTH (local)</a:t>
            </a:r>
          </a:p>
          <a:p>
            <a:pPr lvl="1"/>
            <a:r>
              <a:rPr lang="en-US" dirty="0"/>
              <a:t>Laptop (</a:t>
            </a:r>
            <a:r>
              <a:rPr lang="en-US" dirty="0" err="1"/>
              <a:t>local+docker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Stable testing with other ROS &amp; ROS 2 distros installed</a:t>
            </a:r>
          </a:p>
          <a:p>
            <a:pPr lvl="2"/>
            <a:r>
              <a:rPr lang="en-US" dirty="0"/>
              <a:t>F1TENTH (ROS Noetic + ROS 2 Galactic + </a:t>
            </a:r>
            <a:r>
              <a:rPr lang="en-US" dirty="0" err="1"/>
              <a:t>Autoware</a:t>
            </a:r>
            <a:r>
              <a:rPr lang="en-US" dirty="0"/>
              <a:t> Core/Universe)</a:t>
            </a:r>
          </a:p>
          <a:p>
            <a:pPr lvl="2"/>
            <a:r>
              <a:rPr lang="en-US" dirty="0"/>
              <a:t>Laptop (ROS Noetic + ROS 2 Foxy + ROS 2 Galactic + </a:t>
            </a:r>
            <a:r>
              <a:rPr lang="en-US" dirty="0" err="1"/>
              <a:t>Autoware</a:t>
            </a:r>
            <a:r>
              <a:rPr lang="en-US" dirty="0"/>
              <a:t> Core/Universe)</a:t>
            </a:r>
          </a:p>
          <a:p>
            <a:r>
              <a:rPr lang="en-US" dirty="0" err="1"/>
              <a:t>Autoware</a:t>
            </a:r>
            <a:r>
              <a:rPr lang="en-US" dirty="0"/>
              <a:t> Messages</a:t>
            </a:r>
          </a:p>
          <a:p>
            <a:pPr lvl="1"/>
            <a:r>
              <a:rPr lang="en-US" dirty="0"/>
              <a:t>Create ROS Package (ROS enabled data-processing for </a:t>
            </a:r>
            <a:r>
              <a:rPr lang="en-US" dirty="0" err="1"/>
              <a:t>Autoware</a:t>
            </a:r>
            <a:r>
              <a:rPr lang="en-US" dirty="0"/>
              <a:t>-powered vehicles)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2" name="Picture 11" descr="A computer on a table&#10;&#10;Description automatically generated">
            <a:extLst>
              <a:ext uri="{FF2B5EF4-FFF2-40B4-BE49-F238E27FC236}">
                <a16:creationId xmlns:a16="http://schemas.microsoft.com/office/drawing/2014/main" id="{4049D8AF-4CF4-77CB-CFCE-CC959FD7E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920" y="1571624"/>
            <a:ext cx="41529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9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Autoware</a:t>
            </a:r>
            <a:r>
              <a:rPr lang="en-US" dirty="0"/>
              <a:t> on F1TENTH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Autoware</a:t>
            </a:r>
            <a:r>
              <a:rPr lang="en-US" dirty="0"/>
              <a:t> Core/Universe</a:t>
            </a:r>
          </a:p>
          <a:p>
            <a:pPr lvl="1"/>
            <a:r>
              <a:rPr lang="en-US" dirty="0"/>
              <a:t>Install ROS 2 Galactic </a:t>
            </a:r>
            <a:r>
              <a:rPr lang="en-US" dirty="0">
                <a:solidFill>
                  <a:srgbClr val="F16122"/>
                </a:solidFill>
              </a:rPr>
              <a:t>[</a:t>
            </a:r>
            <a:r>
              <a:rPr lang="en-US" dirty="0">
                <a:solidFill>
                  <a:srgbClr val="F1612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instructions</a:t>
            </a:r>
            <a:r>
              <a:rPr lang="en-US" dirty="0">
                <a:solidFill>
                  <a:srgbClr val="F16122"/>
                </a:solidFill>
              </a:rPr>
              <a:t>]</a:t>
            </a:r>
          </a:p>
          <a:p>
            <a:pPr lvl="1"/>
            <a:r>
              <a:rPr lang="en-US" dirty="0"/>
              <a:t>Install ROS Noetic </a:t>
            </a:r>
            <a:r>
              <a:rPr lang="en-US" dirty="0">
                <a:solidFill>
                  <a:srgbClr val="F16122"/>
                </a:solidFill>
              </a:rPr>
              <a:t>[</a:t>
            </a:r>
            <a:r>
              <a:rPr lang="en-US" dirty="0">
                <a:solidFill>
                  <a:srgbClr val="F1612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instructions</a:t>
            </a:r>
            <a:r>
              <a:rPr lang="en-US" dirty="0">
                <a:solidFill>
                  <a:srgbClr val="F16122"/>
                </a:solidFill>
              </a:rPr>
              <a:t>]</a:t>
            </a:r>
          </a:p>
          <a:p>
            <a:pPr lvl="1"/>
            <a:r>
              <a:rPr lang="en-US" dirty="0"/>
              <a:t>Extreme memory requirements (for build)</a:t>
            </a:r>
          </a:p>
          <a:p>
            <a:pPr lvl="1"/>
            <a:r>
              <a:rPr lang="en-US" dirty="0"/>
              <a:t>Build failures due to exceeding memory</a:t>
            </a:r>
          </a:p>
          <a:p>
            <a:pPr lvl="1"/>
            <a:r>
              <a:rPr lang="en-US" dirty="0"/>
              <a:t>Standard errors (ROS DISTROS mismatch)</a:t>
            </a:r>
          </a:p>
          <a:p>
            <a:pPr lvl="1"/>
            <a:r>
              <a:rPr lang="en-US" dirty="0"/>
              <a:t>Include EOL DISTROS for 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</a:rPr>
              <a:t>rosdep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</a:rPr>
              <a:t> update</a:t>
            </a:r>
          </a:p>
          <a:p>
            <a:pPr lvl="1"/>
            <a:r>
              <a:rPr lang="en-US" dirty="0"/>
              <a:t>Upgrade to 128 GB microSD Card</a:t>
            </a:r>
          </a:p>
          <a:p>
            <a:pPr lvl="1"/>
            <a:r>
              <a:rPr lang="en-US" dirty="0"/>
              <a:t>64 GB SWAP partition</a:t>
            </a:r>
          </a:p>
          <a:p>
            <a:pPr lvl="1"/>
            <a:r>
              <a:rPr lang="en-US" dirty="0"/>
              <a:t>Extreme build time (&gt;8 hours)</a:t>
            </a:r>
          </a:p>
          <a:p>
            <a:pPr lvl="1"/>
            <a:r>
              <a:rPr lang="en-US" dirty="0"/>
              <a:t>Rebuild select packages (faster)</a:t>
            </a:r>
          </a:p>
          <a:p>
            <a:pPr lvl="1"/>
            <a:r>
              <a:rPr lang="en-US" dirty="0"/>
              <a:t>Caution with ENV variables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9DF4F0-950D-BFA0-75A2-E024219D7B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81433" y="1522241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3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Autoware</a:t>
            </a:r>
            <a:r>
              <a:rPr lang="en-US" dirty="0"/>
              <a:t> on F1TENTH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Autoware</a:t>
            </a:r>
            <a:r>
              <a:rPr lang="en-US" dirty="0"/>
              <a:t> Core/Universe</a:t>
            </a:r>
          </a:p>
          <a:p>
            <a:pPr lvl="1"/>
            <a:r>
              <a:rPr lang="en-US" dirty="0"/>
              <a:t>Backup 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</a:rPr>
              <a:t>src</a:t>
            </a:r>
            <a:r>
              <a:rPr lang="en-US" dirty="0"/>
              <a:t> and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</a:rPr>
              <a:t>build</a:t>
            </a:r>
            <a:r>
              <a:rPr lang="en-US" dirty="0"/>
              <a:t> of 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</a:rPr>
              <a:t>Autoware_WS</a:t>
            </a:r>
            <a:endParaRPr lang="en-US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lvl="1"/>
            <a:r>
              <a:rPr lang="en-US" dirty="0"/>
              <a:t>Cloning microSD Card is recommended</a:t>
            </a:r>
          </a:p>
          <a:p>
            <a:r>
              <a:rPr lang="en-US" dirty="0" err="1"/>
              <a:t>Autoware</a:t>
            </a:r>
            <a:r>
              <a:rPr lang="en-US" dirty="0"/>
              <a:t> demo</a:t>
            </a:r>
          </a:p>
          <a:p>
            <a:pPr lvl="1"/>
            <a:r>
              <a:rPr lang="en-US" dirty="0"/>
              <a:t>Test all packages</a:t>
            </a:r>
          </a:p>
          <a:p>
            <a:pPr lvl="1"/>
            <a:r>
              <a:rPr lang="en-US" dirty="0"/>
              <a:t>SLAM + Record + Replay</a:t>
            </a:r>
          </a:p>
          <a:p>
            <a:pPr lvl="1"/>
            <a:r>
              <a:rPr lang="en-US" dirty="0" err="1"/>
              <a:t>RViz</a:t>
            </a:r>
            <a:r>
              <a:rPr lang="en-US" dirty="0"/>
              <a:t> Sim + Real F1TENTH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9DF4F0-950D-BFA0-75A2-E024219D7B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81433" y="1522241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9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Planned 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Theme: digital twins + vehicle scale + Autoware</a:t>
            </a:r>
          </a:p>
          <a:p>
            <a:r>
              <a:rPr lang="en-US" dirty="0"/>
              <a:t>ODD focus: on-road autonomous navigation</a:t>
            </a:r>
          </a:p>
          <a:p>
            <a:r>
              <a:rPr lang="en-US" dirty="0"/>
              <a:t>Platforms:</a:t>
            </a:r>
          </a:p>
          <a:p>
            <a:pPr lvl="1"/>
            <a:r>
              <a:rPr lang="en-US" dirty="0"/>
              <a:t>Small-scale: </a:t>
            </a:r>
            <a:r>
              <a:rPr lang="en-US" dirty="0">
                <a:hlinkClick r:id="rId2"/>
              </a:rPr>
              <a:t>Nigel</a:t>
            </a:r>
            <a:r>
              <a:rPr lang="en-US" dirty="0"/>
              <a:t>/</a:t>
            </a:r>
            <a:r>
              <a:rPr lang="en-US" dirty="0">
                <a:hlinkClick r:id="rId3"/>
              </a:rPr>
              <a:t>F1TENTH</a:t>
            </a:r>
            <a:endParaRPr lang="en-US" dirty="0"/>
          </a:p>
          <a:p>
            <a:pPr lvl="1"/>
            <a:r>
              <a:rPr lang="en-US" dirty="0"/>
              <a:t>Full-scale: </a:t>
            </a:r>
            <a:r>
              <a:rPr lang="en-US" dirty="0" err="1">
                <a:hlinkClick r:id="rId4"/>
              </a:rPr>
              <a:t>OpenCAV</a:t>
            </a:r>
            <a:endParaRPr lang="en-US" dirty="0"/>
          </a:p>
          <a:p>
            <a:pPr lvl="1"/>
            <a:r>
              <a:rPr lang="en-US" dirty="0"/>
              <a:t>Simulation: </a:t>
            </a:r>
            <a:r>
              <a:rPr lang="en-US" dirty="0">
                <a:hlinkClick r:id="rId5"/>
              </a:rPr>
              <a:t>AutoDRIVE Simulator</a:t>
            </a:r>
            <a:endParaRPr lang="en-US" dirty="0"/>
          </a:p>
          <a:p>
            <a:pPr lvl="1"/>
            <a:r>
              <a:rPr lang="en-US" dirty="0"/>
              <a:t>Software-stack: </a:t>
            </a:r>
            <a:r>
              <a:rPr lang="en-US" dirty="0">
                <a:hlinkClick r:id="rId6"/>
              </a:rPr>
              <a:t>Autoware</a:t>
            </a:r>
            <a:endParaRPr lang="en-US" dirty="0"/>
          </a:p>
          <a:p>
            <a:r>
              <a:rPr lang="en-US" dirty="0"/>
              <a:t>True digital twin framework:</a:t>
            </a:r>
          </a:p>
          <a:p>
            <a:pPr lvl="1"/>
            <a:r>
              <a:rPr lang="en-US" dirty="0"/>
              <a:t>Immersive teleoperation demo</a:t>
            </a:r>
          </a:p>
          <a:p>
            <a:r>
              <a:rPr lang="en-US" dirty="0"/>
              <a:t>Autoware demo:</a:t>
            </a:r>
          </a:p>
          <a:p>
            <a:pPr lvl="1"/>
            <a:r>
              <a:rPr lang="en-US" dirty="0"/>
              <a:t>Autonomous navigation (waypoint following)</a:t>
            </a:r>
          </a:p>
          <a:p>
            <a:r>
              <a:rPr lang="en-US" dirty="0"/>
              <a:t>Documentation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D4D31AE-FA9D-2DCB-6EBB-F14FB66BF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9421" y="933450"/>
            <a:ext cx="2286000" cy="2286000"/>
          </a:xfrm>
          <a:prstGeom prst="rect">
            <a:avLst/>
          </a:prstGeom>
        </p:spPr>
      </p:pic>
      <p:pic>
        <p:nvPicPr>
          <p:cNvPr id="12" name="Picture 11" descr="A blue and white hexagon with a white letter m&#10;&#10;Description automatically generated">
            <a:extLst>
              <a:ext uri="{FF2B5EF4-FFF2-40B4-BE49-F238E27FC236}">
                <a16:creationId xmlns:a16="http://schemas.microsoft.com/office/drawing/2014/main" id="{51B023B9-3B5F-B8C5-3D62-B9C571E951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3179" y="3774631"/>
            <a:ext cx="1828800" cy="1828800"/>
          </a:xfrm>
          <a:prstGeom prst="rect">
            <a:avLst/>
          </a:prstGeom>
        </p:spPr>
      </p:pic>
      <p:pic>
        <p:nvPicPr>
          <p:cNvPr id="14" name="Picture 13" descr="A purple and blue logo&#10;&#10;Description automatically generated">
            <a:extLst>
              <a:ext uri="{FF2B5EF4-FFF2-40B4-BE49-F238E27FC236}">
                <a16:creationId xmlns:a16="http://schemas.microsoft.com/office/drawing/2014/main" id="{D7BF9646-7DEC-07F0-CB7E-2D109FC75C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8433" y="1124025"/>
            <a:ext cx="1828800" cy="1959344"/>
          </a:xfrm>
          <a:prstGeom prst="rect">
            <a:avLst/>
          </a:prstGeom>
        </p:spPr>
      </p:pic>
      <p:pic>
        <p:nvPicPr>
          <p:cNvPr id="16" name="Picture 15" descr="A black and orange logo&#10;&#10;Description automatically generated">
            <a:extLst>
              <a:ext uri="{FF2B5EF4-FFF2-40B4-BE49-F238E27FC236}">
                <a16:creationId xmlns:a16="http://schemas.microsoft.com/office/drawing/2014/main" id="{317665C3-AA40-4302-F0EA-E67A46AA84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0821" y="3921117"/>
            <a:ext cx="2743200" cy="153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6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Planned Project Objectives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D4D31AE-FA9D-2DCB-6EBB-F14FB66B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88" y="4347309"/>
            <a:ext cx="1828800" cy="1828800"/>
          </a:xfrm>
          <a:prstGeom prst="rect">
            <a:avLst/>
          </a:prstGeom>
        </p:spPr>
      </p:pic>
      <p:pic>
        <p:nvPicPr>
          <p:cNvPr id="12" name="Picture 11" descr="A blue and white hexagon with a white letter m&#10;&#10;Description automatically generated">
            <a:extLst>
              <a:ext uri="{FF2B5EF4-FFF2-40B4-BE49-F238E27FC236}">
                <a16:creationId xmlns:a16="http://schemas.microsoft.com/office/drawing/2014/main" id="{51B023B9-3B5F-B8C5-3D62-B9C571E95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418" y="4347309"/>
            <a:ext cx="1828800" cy="1828800"/>
          </a:xfrm>
          <a:prstGeom prst="rect">
            <a:avLst/>
          </a:prstGeom>
        </p:spPr>
      </p:pic>
      <p:pic>
        <p:nvPicPr>
          <p:cNvPr id="14" name="Picture 13" descr="A purple and blue logo&#10;&#10;Description automatically generated">
            <a:extLst>
              <a:ext uri="{FF2B5EF4-FFF2-40B4-BE49-F238E27FC236}">
                <a16:creationId xmlns:a16="http://schemas.microsoft.com/office/drawing/2014/main" id="{D7BF9646-7DEC-07F0-CB7E-2D109FC75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680" y="4347309"/>
            <a:ext cx="1706954" cy="1828800"/>
          </a:xfrm>
          <a:prstGeom prst="rect">
            <a:avLst/>
          </a:prstGeom>
        </p:spPr>
      </p:pic>
      <p:pic>
        <p:nvPicPr>
          <p:cNvPr id="16" name="Picture 15" descr="A black and orange logo&#10;&#10;Description automatically generated">
            <a:extLst>
              <a:ext uri="{FF2B5EF4-FFF2-40B4-BE49-F238E27FC236}">
                <a16:creationId xmlns:a16="http://schemas.microsoft.com/office/drawing/2014/main" id="{317665C3-AA40-4302-F0EA-E67A46AA8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926" y="4493795"/>
            <a:ext cx="2743200" cy="153582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7C77C2B-B380-E631-ACFD-F55587CA13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176093"/>
              </p:ext>
            </p:extLst>
          </p:nvPr>
        </p:nvGraphicFramePr>
        <p:xfrm>
          <a:off x="689780" y="1940369"/>
          <a:ext cx="10812438" cy="228600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874435">
                  <a:extLst>
                    <a:ext uri="{9D8B030D-6E8A-4147-A177-3AD203B41FA5}">
                      <a16:colId xmlns:a16="http://schemas.microsoft.com/office/drawing/2014/main" val="182309561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216082053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589915948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3678107276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306313958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098255721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201216512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635469648"/>
                    </a:ext>
                  </a:extLst>
                </a:gridCol>
                <a:gridCol w="1117981">
                  <a:extLst>
                    <a:ext uri="{9D8B030D-6E8A-4147-A177-3AD203B41FA5}">
                      <a16:colId xmlns:a16="http://schemas.microsoft.com/office/drawing/2014/main" val="2107283242"/>
                    </a:ext>
                  </a:extLst>
                </a:gridCol>
              </a:tblGrid>
              <a:tr h="254000">
                <a:tc gridSpan="9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AuE-8360 Capstone Project (Fall 2023)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94799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Task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10/18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10/25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11/01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11/08</a:t>
                      </a:r>
                      <a:endParaRPr lang="en-US" sz="14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11/15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11/22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11/29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12/06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48136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Announcements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279468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</a:rPr>
                        <a:t>Project Proposal</a:t>
                      </a:r>
                      <a:endParaRPr lang="en-US" sz="1800" b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97378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1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8616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2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207396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3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964239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Project Presentation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61475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Project Report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D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887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559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Twin Models in 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71146-0F4B-3DA4-AEC2-F0BDAD20FDDD}"/>
              </a:ext>
            </a:extLst>
          </p:cNvPr>
          <p:cNvSpPr txBox="1"/>
          <p:nvPr/>
        </p:nvSpPr>
        <p:spPr>
          <a:xfrm>
            <a:off x="10325407" y="6066768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F660D8-5AAD-9E0B-844F-167A70A6F80D}"/>
              </a:ext>
            </a:extLst>
          </p:cNvPr>
          <p:cNvGrpSpPr/>
          <p:nvPr/>
        </p:nvGrpSpPr>
        <p:grpSpPr>
          <a:xfrm>
            <a:off x="1550049" y="1571625"/>
            <a:ext cx="9050019" cy="4547570"/>
            <a:chOff x="-365322" y="-137227"/>
            <a:chExt cx="12434160" cy="624807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96559C-A966-DCFA-46A9-D10001D75B97}"/>
                </a:ext>
              </a:extLst>
            </p:cNvPr>
            <p:cNvSpPr txBox="1"/>
            <p:nvPr/>
          </p:nvSpPr>
          <p:spPr>
            <a:xfrm>
              <a:off x="1483785" y="3628819"/>
              <a:ext cx="3273245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16122"/>
                  </a:solidFill>
                </a:rPr>
                <a:t>Husky (On/Off-Road Skid-Steer Robot)</a:t>
              </a:r>
            </a:p>
          </p:txBody>
        </p:sp>
        <p:pic>
          <p:nvPicPr>
            <p:cNvPr id="6" name="Picture 5" descr="A yellow machine on grass&#10;&#10;Description automatically generated">
              <a:extLst>
                <a:ext uri="{FF2B5EF4-FFF2-40B4-BE49-F238E27FC236}">
                  <a16:creationId xmlns:a16="http://schemas.microsoft.com/office/drawing/2014/main" id="{69FF176A-E568-665A-FE24-179B4DEB7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7016" y="2022433"/>
              <a:ext cx="2926080" cy="1645607"/>
            </a:xfrm>
            <a:prstGeom prst="rect">
              <a:avLst/>
            </a:prstGeom>
          </p:spPr>
        </p:pic>
        <p:pic>
          <p:nvPicPr>
            <p:cNvPr id="7" name="Picture 6" descr="A yellow robot on rocks&#10;&#10;Description automatically generated">
              <a:extLst>
                <a:ext uri="{FF2B5EF4-FFF2-40B4-BE49-F238E27FC236}">
                  <a16:creationId xmlns:a16="http://schemas.microsoft.com/office/drawing/2014/main" id="{EED40AA3-25BF-4F40-DF8F-3101DC737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484" y="2019300"/>
              <a:ext cx="2926080" cy="164696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F258A6-0AD6-E2DC-4B42-7C9C364B3407}"/>
                </a:ext>
              </a:extLst>
            </p:cNvPr>
            <p:cNvSpPr txBox="1"/>
            <p:nvPr/>
          </p:nvSpPr>
          <p:spPr>
            <a:xfrm>
              <a:off x="6896684" y="3619666"/>
              <a:ext cx="4455948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16122"/>
                  </a:solidFill>
                </a:rPr>
                <a:t>Hunter SE (On/Off-Road Ackermann Steered Vehicle)</a:t>
              </a:r>
            </a:p>
          </p:txBody>
        </p:sp>
        <p:pic>
          <p:nvPicPr>
            <p:cNvPr id="9" name="Picture 8" descr="A white vehicle with black wheels&#10;&#10;Description automatically generated">
              <a:extLst>
                <a:ext uri="{FF2B5EF4-FFF2-40B4-BE49-F238E27FC236}">
                  <a16:creationId xmlns:a16="http://schemas.microsoft.com/office/drawing/2014/main" id="{EDF64EF8-0056-F140-7EAE-AE9E9BAB0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385" b="9185"/>
            <a:stretch/>
          </p:blipFill>
          <p:spPr>
            <a:xfrm>
              <a:off x="9141419" y="2019299"/>
              <a:ext cx="2926080" cy="1646966"/>
            </a:xfrm>
            <a:prstGeom prst="rect">
              <a:avLst/>
            </a:prstGeom>
          </p:spPr>
        </p:pic>
        <p:pic>
          <p:nvPicPr>
            <p:cNvPr id="10" name="Picture 9" descr="A white vehicle with black wheels&#10;&#10;Description automatically generated">
              <a:extLst>
                <a:ext uri="{FF2B5EF4-FFF2-40B4-BE49-F238E27FC236}">
                  <a16:creationId xmlns:a16="http://schemas.microsoft.com/office/drawing/2014/main" id="{1608CDD0-12EC-2752-9ABA-249698EF8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385" b="9185"/>
            <a:stretch/>
          </p:blipFill>
          <p:spPr>
            <a:xfrm>
              <a:off x="6133548" y="2026245"/>
              <a:ext cx="2926080" cy="1646966"/>
            </a:xfrm>
            <a:prstGeom prst="rect">
              <a:avLst/>
            </a:prstGeom>
          </p:spPr>
        </p:pic>
        <p:pic>
          <p:nvPicPr>
            <p:cNvPr id="13" name="Picture 12" descr="A black robot on a green surface&#10;&#10;Description automatically generated">
              <a:extLst>
                <a:ext uri="{FF2B5EF4-FFF2-40B4-BE49-F238E27FC236}">
                  <a16:creationId xmlns:a16="http://schemas.microsoft.com/office/drawing/2014/main" id="{CDC2467B-AADC-A4C3-0271-393531CBF2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00" r="5000"/>
            <a:stretch/>
          </p:blipFill>
          <p:spPr>
            <a:xfrm>
              <a:off x="121823" y="-137227"/>
              <a:ext cx="2926080" cy="1828800"/>
            </a:xfrm>
            <a:prstGeom prst="rect">
              <a:avLst/>
            </a:prstGeom>
          </p:spPr>
        </p:pic>
        <p:pic>
          <p:nvPicPr>
            <p:cNvPr id="15" name="Picture 14" descr="A video game of a race car&#10;&#10;Description automatically generated">
              <a:extLst>
                <a:ext uri="{FF2B5EF4-FFF2-40B4-BE49-F238E27FC236}">
                  <a16:creationId xmlns:a16="http://schemas.microsoft.com/office/drawing/2014/main" id="{FC83E3B8-EBC1-DBA3-0F72-3845C26A19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000" r="5000"/>
            <a:stretch/>
          </p:blipFill>
          <p:spPr>
            <a:xfrm>
              <a:off x="9141419" y="-137227"/>
              <a:ext cx="2926080" cy="1828800"/>
            </a:xfrm>
            <a:prstGeom prst="rect">
              <a:avLst/>
            </a:prstGeom>
          </p:spPr>
        </p:pic>
        <p:pic>
          <p:nvPicPr>
            <p:cNvPr id="16" name="Picture 15" descr="A black robot on a road&#10;&#10;Description automatically generated">
              <a:extLst>
                <a:ext uri="{FF2B5EF4-FFF2-40B4-BE49-F238E27FC236}">
                  <a16:creationId xmlns:a16="http://schemas.microsoft.com/office/drawing/2014/main" id="{398AC7DE-D30C-DF0C-87C8-C856D8AA6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000" r="5000"/>
            <a:stretch/>
          </p:blipFill>
          <p:spPr>
            <a:xfrm>
              <a:off x="3128355" y="-137227"/>
              <a:ext cx="2926080" cy="1828800"/>
            </a:xfrm>
            <a:prstGeom prst="rect">
              <a:avLst/>
            </a:prstGeom>
          </p:spPr>
        </p:pic>
        <p:pic>
          <p:nvPicPr>
            <p:cNvPr id="18" name="Picture 17" descr="A toy car on the ground&#10;&#10;Description automatically generated">
              <a:extLst>
                <a:ext uri="{FF2B5EF4-FFF2-40B4-BE49-F238E27FC236}">
                  <a16:creationId xmlns:a16="http://schemas.microsoft.com/office/drawing/2014/main" id="{0F383B13-3F29-8E81-F5BF-D5B3E37826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000" r="5000"/>
            <a:stretch/>
          </p:blipFill>
          <p:spPr>
            <a:xfrm>
              <a:off x="6134887" y="-137227"/>
              <a:ext cx="2926080" cy="18288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C3487E-28A5-4A50-02C0-B481235813F3}"/>
                </a:ext>
              </a:extLst>
            </p:cNvPr>
            <p:cNvSpPr txBox="1"/>
            <p:nvPr/>
          </p:nvSpPr>
          <p:spPr>
            <a:xfrm>
              <a:off x="2129890" y="1640970"/>
              <a:ext cx="1982624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hlinkClick r:id="rId11"/>
                </a:rPr>
                <a:t>Nigel (Native Vehicle)</a:t>
              </a:r>
              <a:endParaRPr lang="en-US" sz="1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32C59E-F054-FAB4-0402-C540479B795E}"/>
                </a:ext>
              </a:extLst>
            </p:cNvPr>
            <p:cNvSpPr txBox="1"/>
            <p:nvPr/>
          </p:nvSpPr>
          <p:spPr>
            <a:xfrm>
              <a:off x="7709987" y="1640970"/>
              <a:ext cx="2826152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hlinkClick r:id="rId12"/>
                </a:rPr>
                <a:t>F1TENTH (1/10</a:t>
              </a:r>
              <a:r>
                <a:rPr lang="en-US" sz="1000" baseline="30000" dirty="0">
                  <a:hlinkClick r:id="rId12"/>
                </a:rPr>
                <a:t>th</a:t>
              </a:r>
              <a:r>
                <a:rPr lang="en-US" sz="1000" dirty="0">
                  <a:hlinkClick r:id="rId12"/>
                </a:rPr>
                <a:t>  Scale Racecar)</a:t>
              </a:r>
              <a:endParaRPr lang="en-US" sz="1000" dirty="0"/>
            </a:p>
          </p:txBody>
        </p:sp>
        <p:pic>
          <p:nvPicPr>
            <p:cNvPr id="29" name="Picture 28" descr="A orange and black vehicle on a rocky hill&#10;&#10;Description automatically generated">
              <a:extLst>
                <a:ext uri="{FF2B5EF4-FFF2-40B4-BE49-F238E27FC236}">
                  <a16:creationId xmlns:a16="http://schemas.microsoft.com/office/drawing/2014/main" id="{5B80CA1A-1EDF-7CA3-B1CA-A01751A1C0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8333" b="8333"/>
            <a:stretch/>
          </p:blipFill>
          <p:spPr>
            <a:xfrm>
              <a:off x="6136226" y="3980793"/>
              <a:ext cx="2926080" cy="1828800"/>
            </a:xfrm>
            <a:prstGeom prst="rect">
              <a:avLst/>
            </a:prstGeom>
          </p:spPr>
        </p:pic>
        <p:pic>
          <p:nvPicPr>
            <p:cNvPr id="31" name="Picture 30" descr="A orange vehicle on a rocky hill&#10;&#10;Description automatically generated">
              <a:extLst>
                <a:ext uri="{FF2B5EF4-FFF2-40B4-BE49-F238E27FC236}">
                  <a16:creationId xmlns:a16="http://schemas.microsoft.com/office/drawing/2014/main" id="{6A66E2A8-57DB-EB3F-514D-2A988442D1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000" r="5000"/>
            <a:stretch/>
          </p:blipFill>
          <p:spPr>
            <a:xfrm>
              <a:off x="9142758" y="3980793"/>
              <a:ext cx="2926080" cy="1828800"/>
            </a:xfrm>
            <a:prstGeom prst="rect">
              <a:avLst/>
            </a:prstGeom>
          </p:spPr>
        </p:pic>
        <p:pic>
          <p:nvPicPr>
            <p:cNvPr id="34" name="Picture 33" descr="A car on the road&#10;&#10;Description automatically generated">
              <a:extLst>
                <a:ext uri="{FF2B5EF4-FFF2-40B4-BE49-F238E27FC236}">
                  <a16:creationId xmlns:a16="http://schemas.microsoft.com/office/drawing/2014/main" id="{7778A2E1-78D2-AD0C-56FF-D05FE82D4D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5000" r="5000"/>
            <a:stretch/>
          </p:blipFill>
          <p:spPr>
            <a:xfrm>
              <a:off x="3129694" y="3980793"/>
              <a:ext cx="2926080" cy="18288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642D08A-B8C5-99D5-F6D2-EED66A70AF88}"/>
                </a:ext>
              </a:extLst>
            </p:cNvPr>
            <p:cNvSpPr txBox="1"/>
            <p:nvPr/>
          </p:nvSpPr>
          <p:spPr>
            <a:xfrm>
              <a:off x="7438984" y="5770662"/>
              <a:ext cx="3409796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hlinkClick r:id="rId16"/>
                </a:rPr>
                <a:t>RZR (Recreational Off-Highway Vehicle)</a:t>
              </a:r>
              <a:endParaRPr lang="en-US" sz="1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A607910-A28F-1784-5A25-C5ED122C7D09}"/>
                </a:ext>
              </a:extLst>
            </p:cNvPr>
            <p:cNvSpPr txBox="1"/>
            <p:nvPr/>
          </p:nvSpPr>
          <p:spPr>
            <a:xfrm>
              <a:off x="1402540" y="5772555"/>
              <a:ext cx="3460450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hlinkClick r:id="rId17"/>
                </a:rPr>
                <a:t>OpenCAV</a:t>
              </a:r>
              <a:r>
                <a:rPr lang="en-US" sz="1000" dirty="0">
                  <a:hlinkClick r:id="rId17"/>
                </a:rPr>
                <a:t> (On-Road Commercial Vehicle)</a:t>
              </a:r>
              <a:endParaRPr lang="en-US" sz="100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3100733-761B-DB5B-34D1-FE9255C7B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52" t="19547" r="17403" b="8179"/>
            <a:stretch/>
          </p:blipFill>
          <p:spPr bwMode="auto">
            <a:xfrm>
              <a:off x="123162" y="3980793"/>
              <a:ext cx="2926080" cy="1828800"/>
            </a:xfrm>
            <a:prstGeom prst="rect">
              <a:avLst/>
            </a:prstGeom>
            <a:ln w="76200"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9B9B85-2264-A4D1-A0DD-756ADD50EEC2}"/>
                </a:ext>
              </a:extLst>
            </p:cNvPr>
            <p:cNvSpPr txBox="1"/>
            <p:nvPr/>
          </p:nvSpPr>
          <p:spPr>
            <a:xfrm rot="16200000">
              <a:off x="-1050494" y="565741"/>
              <a:ext cx="1793214" cy="422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16122"/>
                  </a:solidFill>
                </a:rPr>
                <a:t>SMALL-SCALE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2B5099-5960-9F3C-1D91-C90709914FDF}"/>
                </a:ext>
              </a:extLst>
            </p:cNvPr>
            <p:cNvSpPr txBox="1"/>
            <p:nvPr/>
          </p:nvSpPr>
          <p:spPr>
            <a:xfrm rot="16200000">
              <a:off x="-886412" y="2638296"/>
              <a:ext cx="1465054" cy="422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16122"/>
                  </a:solidFill>
                </a:rPr>
                <a:t>MID-SCALE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6FDCB7A-752B-C04D-ECA2-5A65833090CF}"/>
                </a:ext>
              </a:extLst>
            </p:cNvPr>
            <p:cNvSpPr txBox="1"/>
            <p:nvPr/>
          </p:nvSpPr>
          <p:spPr>
            <a:xfrm rot="16200000">
              <a:off x="-973412" y="4683759"/>
              <a:ext cx="1639045" cy="422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16122"/>
                  </a:solidFill>
                </a:rPr>
                <a:t>FULL-SCALE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883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APIs to connect with 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67794E-6996-791C-3F7B-034209CBC92A}"/>
              </a:ext>
            </a:extLst>
          </p:cNvPr>
          <p:cNvGrpSpPr/>
          <p:nvPr/>
        </p:nvGrpSpPr>
        <p:grpSpPr>
          <a:xfrm>
            <a:off x="4284576" y="1571625"/>
            <a:ext cx="7278244" cy="4640408"/>
            <a:chOff x="3916668" y="1595308"/>
            <a:chExt cx="7646152" cy="487497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5087694-A8C7-B83F-12F7-FA29697B979C}"/>
                </a:ext>
              </a:extLst>
            </p:cNvPr>
            <p:cNvGrpSpPr/>
            <p:nvPr/>
          </p:nvGrpSpPr>
          <p:grpSpPr>
            <a:xfrm>
              <a:off x="4620799" y="3424108"/>
              <a:ext cx="1769810" cy="549668"/>
              <a:chOff x="1421931" y="3468498"/>
              <a:chExt cx="1769810" cy="549668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831ADE-3136-ECDB-A3D7-009A79B76318}"/>
                  </a:ext>
                </a:extLst>
              </p:cNvPr>
              <p:cNvSpPr txBox="1"/>
              <p:nvPr/>
            </p:nvSpPr>
            <p:spPr>
              <a:xfrm>
                <a:off x="1839126" y="3468498"/>
                <a:ext cx="1352615" cy="549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Python</a:t>
                </a: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DE9FC3D3-5641-20C5-BEB1-976EF534E4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1931" y="3532286"/>
                <a:ext cx="417195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42F80D5-11AC-D1A1-2791-616F1280FD25}"/>
                </a:ext>
              </a:extLst>
            </p:cNvPr>
            <p:cNvGrpSpPr/>
            <p:nvPr/>
          </p:nvGrpSpPr>
          <p:grpSpPr>
            <a:xfrm>
              <a:off x="9304043" y="3482419"/>
              <a:ext cx="1220548" cy="549668"/>
              <a:chOff x="7571202" y="3468498"/>
              <a:chExt cx="1220548" cy="54966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C3C17D-C665-A5D9-54AD-CCE9D8D76AF5}"/>
                  </a:ext>
                </a:extLst>
              </p:cNvPr>
              <p:cNvSpPr txBox="1"/>
              <p:nvPr/>
            </p:nvSpPr>
            <p:spPr>
              <a:xfrm>
                <a:off x="7978025" y="3468498"/>
                <a:ext cx="813725" cy="549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C++</a:t>
                </a:r>
              </a:p>
            </p:txBody>
          </p:sp>
          <p:pic>
            <p:nvPicPr>
              <p:cNvPr id="1028" name="Picture 4" descr="C++ - Wikipedia">
                <a:extLst>
                  <a:ext uri="{FF2B5EF4-FFF2-40B4-BE49-F238E27FC236}">
                    <a16:creationId xmlns:a16="http://schemas.microsoft.com/office/drawing/2014/main" id="{0DCEC2F9-C279-1FB9-D295-E64FE969BF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71202" y="3532286"/>
                <a:ext cx="406823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5EB36FF-201F-D07C-71C5-E1EFE04A827C}"/>
                </a:ext>
              </a:extLst>
            </p:cNvPr>
            <p:cNvGrpSpPr/>
            <p:nvPr/>
          </p:nvGrpSpPr>
          <p:grpSpPr>
            <a:xfrm>
              <a:off x="4871325" y="5880547"/>
              <a:ext cx="1292973" cy="549668"/>
              <a:chOff x="1395243" y="5632161"/>
              <a:chExt cx="1292973" cy="549668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A607910-A28F-1784-5A25-C5ED122C7D09}"/>
                  </a:ext>
                </a:extLst>
              </p:cNvPr>
              <p:cNvSpPr txBox="1"/>
              <p:nvPr/>
            </p:nvSpPr>
            <p:spPr>
              <a:xfrm>
                <a:off x="1839126" y="5632161"/>
                <a:ext cx="849090" cy="549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ROS</a:t>
                </a:r>
              </a:p>
            </p:txBody>
          </p: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ACA13E46-671E-CB74-7CAD-3092335A99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708"/>
              <a:stretch/>
            </p:blipFill>
            <p:spPr bwMode="auto">
              <a:xfrm>
                <a:off x="1395243" y="5695949"/>
                <a:ext cx="443883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4975B00-DCCB-54A2-4795-0191F798C2FA}"/>
                </a:ext>
              </a:extLst>
            </p:cNvPr>
            <p:cNvGrpSpPr/>
            <p:nvPr/>
          </p:nvGrpSpPr>
          <p:grpSpPr>
            <a:xfrm>
              <a:off x="9117434" y="5920616"/>
              <a:ext cx="1969109" cy="549668"/>
              <a:chOff x="7167868" y="5632160"/>
              <a:chExt cx="1969109" cy="549668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642D08A-B8C5-99D5-F6D2-EED66A70AF88}"/>
                  </a:ext>
                </a:extLst>
              </p:cNvPr>
              <p:cNvSpPr txBox="1"/>
              <p:nvPr/>
            </p:nvSpPr>
            <p:spPr>
              <a:xfrm>
                <a:off x="7978025" y="5632160"/>
                <a:ext cx="1158952" cy="549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ROS 2</a:t>
                </a:r>
              </a:p>
            </p:txBody>
          </p:sp>
          <p:pic>
            <p:nvPicPr>
              <p:cNvPr id="1032" name="Picture 8" descr="ros2">
                <a:extLst>
                  <a:ext uri="{FF2B5EF4-FFF2-40B4-BE49-F238E27FC236}">
                    <a16:creationId xmlns:a16="http://schemas.microsoft.com/office/drawing/2014/main" id="{ECA29740-24B7-F599-9614-A102240B9C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2" t="16251" r="6836" b="5624"/>
              <a:stretch/>
            </p:blipFill>
            <p:spPr bwMode="auto">
              <a:xfrm>
                <a:off x="7167868" y="5695949"/>
                <a:ext cx="810157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D3E984D-8E2C-6AE4-19B2-D807970B2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11620" y="4053273"/>
              <a:ext cx="3251200" cy="1828800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F8C10A0-5035-2B16-34E1-A12936277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1620" y="1659096"/>
              <a:ext cx="3251200" cy="1828800"/>
            </a:xfrm>
            <a:prstGeom prst="rect">
              <a:avLst/>
            </a:prstGeom>
          </p:spPr>
        </p:pic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9181CA3-6BBD-EE4A-DD0E-F97FD6677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16668" y="1595308"/>
              <a:ext cx="3251200" cy="1828800"/>
            </a:xfrm>
            <a:prstGeom prst="rect">
              <a:avLst/>
            </a:prstGeom>
          </p:spPr>
        </p:pic>
        <p:pic>
          <p:nvPicPr>
            <p:cNvPr id="12" name="Picture 1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A855F2D-F6D3-F1C1-70C1-D2927C852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16668" y="4053273"/>
              <a:ext cx="3251200" cy="18288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7D1AE4-6076-2619-9F3E-452D6E3538BB}"/>
              </a:ext>
            </a:extLst>
          </p:cNvPr>
          <p:cNvGrpSpPr/>
          <p:nvPr/>
        </p:nvGrpSpPr>
        <p:grpSpPr>
          <a:xfrm>
            <a:off x="459242" y="2502746"/>
            <a:ext cx="3264702" cy="2352020"/>
            <a:chOff x="459242" y="2676348"/>
            <a:chExt cx="3264702" cy="2352020"/>
          </a:xfrm>
        </p:grpSpPr>
        <p:pic>
          <p:nvPicPr>
            <p:cNvPr id="16" name="Picture 15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2C0B98A0-C1E5-024C-9641-BDDF21A1F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9242" y="2676348"/>
              <a:ext cx="3264702" cy="18288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53BA831-5881-CB47-D340-8490418EFCA1}"/>
                </a:ext>
              </a:extLst>
            </p:cNvPr>
            <p:cNvGrpSpPr/>
            <p:nvPr/>
          </p:nvGrpSpPr>
          <p:grpSpPr>
            <a:xfrm>
              <a:off x="933892" y="4505148"/>
              <a:ext cx="2315401" cy="523220"/>
              <a:chOff x="1158227" y="4520113"/>
              <a:chExt cx="2315401" cy="523220"/>
            </a:xfrm>
          </p:grpSpPr>
          <p:pic>
            <p:nvPicPr>
              <p:cNvPr id="26" name="Picture 25" descr="A logo with a black background&#10;&#10;Description automatically generated">
                <a:extLst>
                  <a:ext uri="{FF2B5EF4-FFF2-40B4-BE49-F238E27FC236}">
                    <a16:creationId xmlns:a16="http://schemas.microsoft.com/office/drawing/2014/main" id="{CA1D8E9F-2D74-789E-174F-58A28F989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8227" y="4553123"/>
                <a:ext cx="457200" cy="4572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56A986-8232-DCC4-8227-966D7E3795EA}"/>
                  </a:ext>
                </a:extLst>
              </p:cNvPr>
              <p:cNvSpPr txBox="1"/>
              <p:nvPr/>
            </p:nvSpPr>
            <p:spPr>
              <a:xfrm>
                <a:off x="1615427" y="4520113"/>
                <a:ext cx="18582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AutoDRIVE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08864FD-175A-E7F1-5EBA-496F8D920750}"/>
              </a:ext>
            </a:extLst>
          </p:cNvPr>
          <p:cNvSpPr txBox="1"/>
          <p:nvPr/>
        </p:nvSpPr>
        <p:spPr>
          <a:xfrm>
            <a:off x="459242" y="5565702"/>
            <a:ext cx="3446777" cy="646331"/>
          </a:xfrm>
          <a:prstGeom prst="rect">
            <a:avLst/>
          </a:prstGeom>
          <a:noFill/>
          <a:ln>
            <a:solidFill>
              <a:srgbClr val="F1612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Autoware</a:t>
            </a:r>
            <a:r>
              <a:rPr lang="en-US" dirty="0"/>
              <a:t> Integration Complete</a:t>
            </a:r>
          </a:p>
          <a:p>
            <a:r>
              <a:rPr lang="en-US" dirty="0"/>
              <a:t>[Demo in Progress]</a:t>
            </a:r>
          </a:p>
        </p:txBody>
      </p:sp>
    </p:spTree>
    <p:extLst>
      <p:ext uri="{BB962C8B-B14F-4D97-AF65-F5344CB8AC3E}">
        <p14:creationId xmlns:p14="http://schemas.microsoft.com/office/powerpoint/2010/main" val="389163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HMIs to connect with 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7D1AE4-6076-2619-9F3E-452D6E3538BB}"/>
              </a:ext>
            </a:extLst>
          </p:cNvPr>
          <p:cNvGrpSpPr/>
          <p:nvPr/>
        </p:nvGrpSpPr>
        <p:grpSpPr>
          <a:xfrm>
            <a:off x="459242" y="2502746"/>
            <a:ext cx="3264702" cy="2352020"/>
            <a:chOff x="459242" y="2676348"/>
            <a:chExt cx="3264702" cy="2352020"/>
          </a:xfrm>
        </p:grpSpPr>
        <p:pic>
          <p:nvPicPr>
            <p:cNvPr id="16" name="Picture 15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2C0B98A0-C1E5-024C-9641-BDDF21A1F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242" y="2676348"/>
              <a:ext cx="3264702" cy="18288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53BA831-5881-CB47-D340-8490418EFCA1}"/>
                </a:ext>
              </a:extLst>
            </p:cNvPr>
            <p:cNvGrpSpPr/>
            <p:nvPr/>
          </p:nvGrpSpPr>
          <p:grpSpPr>
            <a:xfrm>
              <a:off x="933892" y="4505148"/>
              <a:ext cx="2315401" cy="523220"/>
              <a:chOff x="1158227" y="4520113"/>
              <a:chExt cx="2315401" cy="523220"/>
            </a:xfrm>
          </p:grpSpPr>
          <p:pic>
            <p:nvPicPr>
              <p:cNvPr id="26" name="Picture 25" descr="A logo with a black background&#10;&#10;Description automatically generated">
                <a:extLst>
                  <a:ext uri="{FF2B5EF4-FFF2-40B4-BE49-F238E27FC236}">
                    <a16:creationId xmlns:a16="http://schemas.microsoft.com/office/drawing/2014/main" id="{CA1D8E9F-2D74-789E-174F-58A28F989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227" y="4553123"/>
                <a:ext cx="457200" cy="4572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56A986-8232-DCC4-8227-966D7E3795EA}"/>
                  </a:ext>
                </a:extLst>
              </p:cNvPr>
              <p:cNvSpPr txBox="1"/>
              <p:nvPr/>
            </p:nvSpPr>
            <p:spPr>
              <a:xfrm>
                <a:off x="1615427" y="4520113"/>
                <a:ext cx="18582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AutoDRIVE</a:t>
                </a:r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679345F-1890-4A2A-AD05-7F64A16EF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564" y="2633472"/>
            <a:ext cx="1591056" cy="15910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9A3F63-0542-8787-A651-10E2B98C1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044" y="2621618"/>
            <a:ext cx="2745891" cy="1592617"/>
          </a:xfrm>
          <a:prstGeom prst="rect">
            <a:avLst/>
          </a:prstGeom>
        </p:spPr>
      </p:pic>
      <p:pic>
        <p:nvPicPr>
          <p:cNvPr id="17" name="Picture 4" descr="Keyboard Mouse Combos - Wireless, Bluetooth, Wired | Logitech">
            <a:extLst>
              <a:ext uri="{FF2B5EF4-FFF2-40B4-BE49-F238E27FC236}">
                <a16:creationId xmlns:a16="http://schemas.microsoft.com/office/drawing/2014/main" id="{6E3F8F5E-98C1-18EB-282A-830311117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029" y="2621618"/>
            <a:ext cx="3182111" cy="15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5CBA0E-1359-F1DE-60CB-0B684ACF5F6E}"/>
              </a:ext>
            </a:extLst>
          </p:cNvPr>
          <p:cNvSpPr txBox="1"/>
          <p:nvPr/>
        </p:nvSpPr>
        <p:spPr>
          <a:xfrm>
            <a:off x="4012258" y="4298536"/>
            <a:ext cx="2845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16122"/>
                </a:solidFill>
              </a:rPr>
              <a:t>Keyboard+Mouse</a:t>
            </a:r>
            <a:endParaRPr lang="en-US" sz="2800" dirty="0">
              <a:solidFill>
                <a:srgbClr val="F1612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942B02-75AF-CBF9-0CE2-8A04AFC6DB0C}"/>
              </a:ext>
            </a:extLst>
          </p:cNvPr>
          <p:cNvSpPr txBox="1"/>
          <p:nvPr/>
        </p:nvSpPr>
        <p:spPr>
          <a:xfrm>
            <a:off x="7146223" y="4331546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16122"/>
                </a:solidFill>
              </a:rPr>
              <a:t>Gamepad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093719-81FB-7D7A-EC86-7F50FBB9EC65}"/>
              </a:ext>
            </a:extLst>
          </p:cNvPr>
          <p:cNvSpPr txBox="1"/>
          <p:nvPr/>
        </p:nvSpPr>
        <p:spPr>
          <a:xfrm>
            <a:off x="9408200" y="4331546"/>
            <a:ext cx="1898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16122"/>
                </a:solidFill>
              </a:rPr>
              <a:t>Driving Rig</a:t>
            </a:r>
          </a:p>
        </p:txBody>
      </p:sp>
      <p:pic>
        <p:nvPicPr>
          <p:cNvPr id="31" name="Graphic 30" descr="Checkbox Checked with solid fill">
            <a:extLst>
              <a:ext uri="{FF2B5EF4-FFF2-40B4-BE49-F238E27FC236}">
                <a16:creationId xmlns:a16="http://schemas.microsoft.com/office/drawing/2014/main" id="{E6B96F9F-1C54-B8CF-84E6-E59A1FFC4D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77883" y="4805467"/>
            <a:ext cx="914400" cy="914400"/>
          </a:xfrm>
          <a:prstGeom prst="rect">
            <a:avLst/>
          </a:prstGeom>
        </p:spPr>
      </p:pic>
      <p:pic>
        <p:nvPicPr>
          <p:cNvPr id="32" name="Graphic 31" descr="Checkbox Checked with solid fill">
            <a:extLst>
              <a:ext uri="{FF2B5EF4-FFF2-40B4-BE49-F238E27FC236}">
                <a16:creationId xmlns:a16="http://schemas.microsoft.com/office/drawing/2014/main" id="{E38AA730-A6B9-9811-AFBA-7A4D7F3C22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8775" y="4805467"/>
            <a:ext cx="914400" cy="914400"/>
          </a:xfrm>
          <a:prstGeom prst="rect">
            <a:avLst/>
          </a:prstGeom>
        </p:spPr>
      </p:pic>
      <p:pic>
        <p:nvPicPr>
          <p:cNvPr id="33" name="Graphic 32" descr="Checkbox Checked with solid fill">
            <a:extLst>
              <a:ext uri="{FF2B5EF4-FFF2-40B4-BE49-F238E27FC236}">
                <a16:creationId xmlns:a16="http://schemas.microsoft.com/office/drawing/2014/main" id="{1DF02251-9D17-D47E-0DD0-4810A81F72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00138" y="4805467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EFF850C-AB28-75F3-44E1-949C3B8560CC}"/>
              </a:ext>
            </a:extLst>
          </p:cNvPr>
          <p:cNvSpPr txBox="1"/>
          <p:nvPr/>
        </p:nvSpPr>
        <p:spPr>
          <a:xfrm>
            <a:off x="459242" y="5719867"/>
            <a:ext cx="3526991" cy="369332"/>
          </a:xfrm>
          <a:prstGeom prst="rect">
            <a:avLst/>
          </a:prstGeom>
          <a:noFill/>
          <a:ln>
            <a:solidFill>
              <a:srgbClr val="F1612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Direct HMI vs. API-Mediated HMI</a:t>
            </a:r>
          </a:p>
        </p:txBody>
      </p:sp>
    </p:spTree>
    <p:extLst>
      <p:ext uri="{BB962C8B-B14F-4D97-AF65-F5344CB8AC3E}">
        <p14:creationId xmlns:p14="http://schemas.microsoft.com/office/powerpoint/2010/main" val="33295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 Ecosystem Update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Computing: </a:t>
            </a:r>
            <a:r>
              <a:rPr lang="en-US" dirty="0"/>
              <a:t>Multi-threading &amp; GPU instancing</a:t>
            </a:r>
          </a:p>
          <a:p>
            <a:r>
              <a:rPr lang="en-US" b="1" dirty="0"/>
              <a:t>Profiling: </a:t>
            </a:r>
            <a:r>
              <a:rPr lang="en-US" dirty="0"/>
              <a:t>Alienware X15 R2</a:t>
            </a:r>
          </a:p>
          <a:p>
            <a:r>
              <a:rPr lang="en-US" b="1" dirty="0"/>
              <a:t>New Robots: </a:t>
            </a:r>
            <a:r>
              <a:rPr lang="en-US" dirty="0"/>
              <a:t>Husky, Hunter SE</a:t>
            </a:r>
          </a:p>
          <a:p>
            <a:r>
              <a:rPr lang="en-US" b="1" dirty="0"/>
              <a:t>Sensors:</a:t>
            </a:r>
          </a:p>
          <a:p>
            <a:pPr lvl="1"/>
            <a:r>
              <a:rPr lang="en-US" dirty="0"/>
              <a:t>Modularize 2D and 3D LIDARs</a:t>
            </a:r>
          </a:p>
          <a:p>
            <a:pPr lvl="1"/>
            <a:r>
              <a:rPr lang="en-US" dirty="0"/>
              <a:t>API for 3D LIDAR [Tested with Husky]</a:t>
            </a:r>
          </a:p>
          <a:p>
            <a:r>
              <a:rPr lang="en-US" b="1" dirty="0"/>
              <a:t>Release:</a:t>
            </a:r>
          </a:p>
          <a:p>
            <a:pPr lvl="1"/>
            <a:r>
              <a:rPr lang="en-US" dirty="0">
                <a:hlinkClick r:id="rId2"/>
              </a:rPr>
              <a:t>AutoDRIVE Simulator 0.3.0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AutoDRIVE Devkit 0.3.0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LinkedIn Post</a:t>
            </a:r>
            <a:endParaRPr lang="en-US" dirty="0"/>
          </a:p>
          <a:p>
            <a:r>
              <a:rPr lang="en-US" dirty="0"/>
              <a:t>Nigel </a:t>
            </a:r>
            <a:r>
              <a:rPr lang="en-US" dirty="0">
                <a:hlinkClick r:id="rId5"/>
              </a:rPr>
              <a:t>assembly guide</a:t>
            </a:r>
            <a:r>
              <a:rPr lang="en-US" dirty="0"/>
              <a:t> and </a:t>
            </a:r>
            <a:r>
              <a:rPr lang="en-US" dirty="0">
                <a:hlinkClick r:id="rId6"/>
              </a:rPr>
              <a:t>BOM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26970-79DE-98B2-CB37-50A3B7802A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7906" y="785314"/>
            <a:ext cx="1671076" cy="54864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09CD551-D5C1-BE6C-29C7-5ECAC99EE7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0547" y="1702221"/>
            <a:ext cx="4114800" cy="2228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FF1D90-0E5B-CBFF-C7AE-981FA84A68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0547" y="4058645"/>
            <a:ext cx="41148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4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Mid-Scale Robot Update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Hunter SE System ID</a:t>
            </a:r>
          </a:p>
          <a:p>
            <a:pPr lvl="1"/>
            <a:r>
              <a:rPr lang="en-US" dirty="0"/>
              <a:t>Geometric Measurements</a:t>
            </a:r>
          </a:p>
          <a:p>
            <a:pPr lvl="1"/>
            <a:r>
              <a:rPr lang="en-US" dirty="0"/>
              <a:t>Static measurements</a:t>
            </a:r>
          </a:p>
          <a:p>
            <a:pPr lvl="2"/>
            <a:r>
              <a:rPr lang="en-US" dirty="0"/>
              <a:t>Mass identification</a:t>
            </a:r>
          </a:p>
          <a:p>
            <a:pPr lvl="2"/>
            <a:r>
              <a:rPr lang="en-US" dirty="0" err="1"/>
              <a:t>CoM</a:t>
            </a:r>
            <a:r>
              <a:rPr lang="en-US" dirty="0"/>
              <a:t> identification</a:t>
            </a:r>
          </a:p>
          <a:p>
            <a:pPr lvl="1"/>
            <a:r>
              <a:rPr lang="en-US" dirty="0"/>
              <a:t>Actuator limits ID [TODO]</a:t>
            </a:r>
          </a:p>
          <a:p>
            <a:r>
              <a:rPr lang="en-US" dirty="0"/>
              <a:t>Husky System ID</a:t>
            </a:r>
          </a:p>
          <a:p>
            <a:pPr lvl="1"/>
            <a:r>
              <a:rPr lang="en-US" dirty="0"/>
              <a:t>Geometric Measurements</a:t>
            </a:r>
          </a:p>
          <a:p>
            <a:pPr lvl="1"/>
            <a:r>
              <a:rPr lang="en-US" dirty="0"/>
              <a:t>Static measurements</a:t>
            </a:r>
          </a:p>
          <a:p>
            <a:pPr lvl="2"/>
            <a:r>
              <a:rPr lang="en-US" dirty="0"/>
              <a:t>TODO</a:t>
            </a:r>
          </a:p>
          <a:p>
            <a:pPr lvl="1"/>
            <a:r>
              <a:rPr lang="en-US" dirty="0"/>
              <a:t>Actuator limits ID [in progress]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2" name="Picture 11" descr="A machine with wheels and wires&#10;&#10;Description automatically generated">
            <a:extLst>
              <a:ext uri="{FF2B5EF4-FFF2-40B4-BE49-F238E27FC236}">
                <a16:creationId xmlns:a16="http://schemas.microsoft.com/office/drawing/2014/main" id="{A908D825-84CF-260C-6E8C-5B93B506E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1809750"/>
            <a:ext cx="3048000" cy="2286000"/>
          </a:xfrm>
          <a:prstGeom prst="rect">
            <a:avLst/>
          </a:prstGeom>
        </p:spPr>
      </p:pic>
      <p:pic>
        <p:nvPicPr>
          <p:cNvPr id="16" name="Picture 15" descr="A white robot with black wheels&#10;&#10;Description automatically generated">
            <a:extLst>
              <a:ext uri="{FF2B5EF4-FFF2-40B4-BE49-F238E27FC236}">
                <a16:creationId xmlns:a16="http://schemas.microsoft.com/office/drawing/2014/main" id="{6F875409-899D-BB90-9B20-AADE802B1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312" y="1809750"/>
            <a:ext cx="3048000" cy="2286000"/>
          </a:xfrm>
          <a:prstGeom prst="rect">
            <a:avLst/>
          </a:prstGeom>
        </p:spPr>
      </p:pic>
      <p:pic>
        <p:nvPicPr>
          <p:cNvPr id="19" name="Picture 18" descr="A digital display with a screen&#10;&#10;Description automatically generated with medium confidence">
            <a:extLst>
              <a:ext uri="{FF2B5EF4-FFF2-40B4-BE49-F238E27FC236}">
                <a16:creationId xmlns:a16="http://schemas.microsoft.com/office/drawing/2014/main" id="{830920F7-84A6-9AAF-FDC0-19BC15225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350" y="4190120"/>
            <a:ext cx="2438400" cy="1828800"/>
          </a:xfrm>
          <a:prstGeom prst="rect">
            <a:avLst/>
          </a:prstGeom>
        </p:spPr>
      </p:pic>
      <p:pic>
        <p:nvPicPr>
          <p:cNvPr id="21" name="Picture 20" descr="A digital display with numbers and letters on it&#10;&#10;Description automatically generated">
            <a:extLst>
              <a:ext uri="{FF2B5EF4-FFF2-40B4-BE49-F238E27FC236}">
                <a16:creationId xmlns:a16="http://schemas.microsoft.com/office/drawing/2014/main" id="{C7525FB2-2EC0-4EE1-0F8B-939DF9A10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112" y="4190120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7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F1TENTH Update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Reflash microSD Card with L4T Ubuntu 20.04</a:t>
            </a:r>
          </a:p>
          <a:p>
            <a:pPr lvl="1"/>
            <a:r>
              <a:rPr lang="en-US" dirty="0" err="1">
                <a:hlinkClick r:id="rId3"/>
              </a:rPr>
              <a:t>JetPack</a:t>
            </a:r>
            <a:r>
              <a:rPr lang="en-US" dirty="0">
                <a:hlinkClick r:id="rId3"/>
              </a:rPr>
              <a:t> 5.1.1</a:t>
            </a:r>
            <a:endParaRPr lang="en-US" dirty="0"/>
          </a:p>
          <a:p>
            <a:pPr lvl="1"/>
            <a:r>
              <a:rPr lang="en-US" dirty="0"/>
              <a:t>Flashing instructions </a:t>
            </a:r>
            <a:r>
              <a:rPr lang="en-US" dirty="0">
                <a:hlinkClick r:id="rId4"/>
              </a:rPr>
              <a:t>[1]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[2]</a:t>
            </a:r>
            <a:endParaRPr lang="en-US" dirty="0"/>
          </a:p>
          <a:p>
            <a:r>
              <a:rPr lang="en-US" dirty="0"/>
              <a:t>Configure hardware/software</a:t>
            </a:r>
          </a:p>
          <a:p>
            <a:pPr lvl="1"/>
            <a:r>
              <a:rPr lang="en-US" dirty="0"/>
              <a:t>Install VNC for display forwarding</a:t>
            </a:r>
          </a:p>
          <a:p>
            <a:pPr lvl="1"/>
            <a:r>
              <a:rPr lang="en-US" dirty="0"/>
              <a:t>Install HDMI emulator</a:t>
            </a:r>
          </a:p>
          <a:p>
            <a:pPr lvl="1"/>
            <a:r>
              <a:rPr lang="en-US" dirty="0"/>
              <a:t>Install and configure Logitech F710 module</a:t>
            </a:r>
          </a:p>
          <a:p>
            <a:pPr lvl="1"/>
            <a:r>
              <a:rPr lang="en-US" dirty="0"/>
              <a:t>Hokuyo 10LX network configuration</a:t>
            </a:r>
          </a:p>
          <a:p>
            <a:pPr lvl="1"/>
            <a:r>
              <a:rPr lang="en-US" dirty="0">
                <a:solidFill>
                  <a:srgbClr val="F16122"/>
                </a:solidFill>
              </a:rPr>
              <a:t>VESC tuning and configuration</a:t>
            </a:r>
          </a:p>
          <a:p>
            <a:pPr lvl="1"/>
            <a:r>
              <a:rPr lang="en-US" dirty="0"/>
              <a:t>VESC calibration for odometry (steer/drive)</a:t>
            </a:r>
          </a:p>
          <a:p>
            <a:pPr lvl="1"/>
            <a:r>
              <a:rPr lang="en-US" dirty="0"/>
              <a:t>Static 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</a:rPr>
              <a:t>udev</a:t>
            </a:r>
            <a:r>
              <a:rPr lang="en-US" dirty="0"/>
              <a:t> rules for all peripherals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0" name="Picture 19" descr="A remote control car next to a computer&#10;&#10;Description automatically generated">
            <a:extLst>
              <a:ext uri="{FF2B5EF4-FFF2-40B4-BE49-F238E27FC236}">
                <a16:creationId xmlns:a16="http://schemas.microsoft.com/office/drawing/2014/main" id="{5159E477-B3D1-8412-EADF-50CF29C402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640" y="1571625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Props1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10BD009-5166-4D59-AABC-6785392F4B19}">
  <ds:schemaRefs>
    <ds:schemaRef ds:uri="http://www.w3.org/XML/1998/namespace"/>
    <ds:schemaRef ds:uri="http://schemas.microsoft.com/office/2006/documentManagement/types"/>
    <ds:schemaRef ds:uri="http://purl.org/dc/elements/1.1/"/>
    <ds:schemaRef ds:uri="f41829d9-305b-4af6-8494-753a2a44d293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74a92416-d9ca-4b07-a40e-6415e67b2c58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4777</TotalTime>
  <Words>1093</Words>
  <Application>Microsoft Office PowerPoint</Application>
  <PresentationFormat>Widescreen</PresentationFormat>
  <Paragraphs>260</Paragraphs>
  <Slides>16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Consolas</vt:lpstr>
      <vt:lpstr>Mongolian Baiti</vt:lpstr>
      <vt:lpstr>Trebuchet MS</vt:lpstr>
      <vt:lpstr>Wingdings 2</vt:lpstr>
      <vt:lpstr>Wingdings 3</vt:lpstr>
      <vt:lpstr>ARMLab CU-ICAR</vt:lpstr>
      <vt:lpstr>Capstone Project Update</vt:lpstr>
      <vt:lpstr>Planned Project Objectives</vt:lpstr>
      <vt:lpstr>Planned Project Objectives</vt:lpstr>
      <vt:lpstr>Digital Twin Models in AutoDRIVE Ecosystem</vt:lpstr>
      <vt:lpstr>APIs to connect with AutoDRIVE Ecosystem</vt:lpstr>
      <vt:lpstr>HMIs to connect with AutoDRIVE Ecosystem</vt:lpstr>
      <vt:lpstr>AutoDRIVE Ecosystem Update Summary</vt:lpstr>
      <vt:lpstr>Mid-Scale Robot Update Summary</vt:lpstr>
      <vt:lpstr>F1TENTH Update Summary</vt:lpstr>
      <vt:lpstr>F1TENTH Update Summary</vt:lpstr>
      <vt:lpstr>F1TENTH Update Summary</vt:lpstr>
      <vt:lpstr>F1TENTH Update Summary</vt:lpstr>
      <vt:lpstr>Autoware Update Summary</vt:lpstr>
      <vt:lpstr>Autoware on F1TENTH</vt:lpstr>
      <vt:lpstr>Autoware on F1TENTH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237</cp:revision>
  <dcterms:created xsi:type="dcterms:W3CDTF">2020-04-29T07:35:04Z</dcterms:created>
  <dcterms:modified xsi:type="dcterms:W3CDTF">2023-12-06T21:22:05Z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